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2" r:id="rId3"/>
    <p:sldId id="263" r:id="rId4"/>
    <p:sldId id="264" r:id="rId5"/>
    <p:sldId id="256" r:id="rId6"/>
    <p:sldId id="257" r:id="rId7"/>
    <p:sldId id="265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8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88DA8-9168-4474-8143-B49499FE72C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72DFB-9827-42C9-97E5-4CF114FFD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20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altLang="en-US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81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>
                <a:solidFill>
                  <a:prstClr val="black"/>
                </a:solidFill>
              </a:rPr>
              <a:pPr/>
              <a:t>2</a:t>
            </a:fld>
            <a:endParaRPr altLang="en-US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698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altLang="en-US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88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altLang="en-US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8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3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37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72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3/4/2020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22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2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4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4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5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4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31" y="220998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80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2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012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7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69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223" y="731700"/>
            <a:ext cx="6439049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4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5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2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46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5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14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50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33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6A83-2E7D-4B97-B8C2-0DFDFBCA7C7A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58E9-3EE1-4C7E-9CA2-E27A05927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1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38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2020/3/4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720" y="617238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38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1D2430-FB11-4C87-BF1D-6F488A17F237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8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2879;&#21512;&#22283;&#27704;&#32396;&#30332;&#23637;&#30446;&#27161;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777922" y="1698865"/>
            <a:ext cx="11027391" cy="1440160"/>
          </a:xfrm>
        </p:spPr>
        <p:txBody>
          <a:bodyPr>
            <a:noAutofit/>
          </a:bodyPr>
          <a:lstStyle/>
          <a:p>
            <a:r>
              <a:rPr lang="zh-TW" altLang="en-US" sz="8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</a:t>
            </a:r>
            <a:r>
              <a:rPr lang="zh-TW" altLang="en-US" sz="8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專題研究構想書</a:t>
            </a:r>
            <a:endParaRPr lang="en-US" altLang="zh-TW" sz="88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撰寫說明會</a:t>
            </a:r>
            <a:endParaRPr lang="en-US" altLang="zh-TW" sz="8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1621625" y="4270344"/>
            <a:ext cx="8713002" cy="136207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altLang="zh-TW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高中部主任 </a:t>
            </a:r>
            <a:r>
              <a:rPr lang="en-US" altLang="zh-TW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20200305</a:t>
            </a:r>
            <a:endParaRPr lang="zh-TW" altLang="en-US" sz="3200" dirty="0">
              <a:solidFill>
                <a:srgbClr val="0000C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604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819" t="47010" r="22745" b="12977"/>
          <a:stretch/>
        </p:blipFill>
        <p:spPr>
          <a:xfrm>
            <a:off x="701964" y="803565"/>
            <a:ext cx="10845190" cy="46551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00210" y="1028700"/>
            <a:ext cx="8015289" cy="781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00210" y="1962150"/>
            <a:ext cx="8015289" cy="781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33435" y="4314824"/>
            <a:ext cx="9348790" cy="1143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6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4150" y="320441"/>
            <a:ext cx="11027391" cy="1303643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什麼是專題研究？</a:t>
            </a:r>
            <a:endParaRPr lang="en-US" altLang="zh-TW" sz="54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764275" y="1775847"/>
            <a:ext cx="8713002" cy="873456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專題研究是明道中學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校訂必修</a:t>
            </a: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的課程</a:t>
            </a:r>
            <a:endParaRPr lang="zh-TW" altLang="en-US" sz="3200" dirty="0">
              <a:solidFill>
                <a:srgbClr val="0000C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9"/>
          <p:cNvSpPr txBox="1">
            <a:spLocks/>
          </p:cNvSpPr>
          <p:nvPr/>
        </p:nvSpPr>
        <p:spPr>
          <a:xfrm>
            <a:off x="764275" y="3050557"/>
            <a:ext cx="8713002" cy="87345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專題</a:t>
            </a:r>
            <a:r>
              <a:rPr lang="zh-TW" altLang="en-US" sz="3200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研究實施時間：高二上、下學期，每週二節</a:t>
            </a: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en-US" altLang="zh-TW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solidFill>
                <a:srgbClr val="0000C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9"/>
          <p:cNvSpPr txBox="1">
            <a:spLocks/>
          </p:cNvSpPr>
          <p:nvPr/>
        </p:nvSpPr>
        <p:spPr>
          <a:xfrm>
            <a:off x="764275" y="3888539"/>
            <a:ext cx="8713002" cy="87345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專題研究是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大學教授最期待</a:t>
            </a: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的高中校訂課程</a:t>
            </a:r>
            <a:endParaRPr lang="zh-TW" altLang="en-US" sz="3200" dirty="0">
              <a:solidFill>
                <a:srgbClr val="0000CC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9"/>
          <p:cNvSpPr txBox="1">
            <a:spLocks/>
          </p:cNvSpPr>
          <p:nvPr/>
        </p:nvSpPr>
        <p:spPr>
          <a:xfrm>
            <a:off x="764275" y="4857531"/>
            <a:ext cx="10877266" cy="87345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專題研究是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學習歷程檔案</a:t>
            </a: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中含金量最高的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課程學習成果</a:t>
            </a:r>
            <a:endParaRPr lang="zh-TW" altLang="en-US" sz="320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91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4150" y="320441"/>
            <a:ext cx="11027391" cy="1303643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為什麼要撰寫專題研究構想書？</a:t>
            </a:r>
            <a:endParaRPr lang="en-US" altLang="zh-TW" sz="54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720872" y="1624085"/>
            <a:ext cx="10388406" cy="873456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專題研究構想書是高二專題研究課程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編班的依據</a:t>
            </a:r>
            <a:endParaRPr lang="zh-TW" altLang="en-US" sz="320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9"/>
          <p:cNvSpPr txBox="1">
            <a:spLocks/>
          </p:cNvSpPr>
          <p:nvPr/>
        </p:nvSpPr>
        <p:spPr>
          <a:xfrm>
            <a:off x="720872" y="2866037"/>
            <a:ext cx="10388406" cy="87345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可利用高一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自主學習時間</a:t>
            </a: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，為高二專題研究課程預作準備</a:t>
            </a:r>
            <a:endParaRPr lang="zh-TW" altLang="en-US" sz="320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9"/>
          <p:cNvSpPr txBox="1">
            <a:spLocks/>
          </p:cNvSpPr>
          <p:nvPr/>
        </p:nvSpPr>
        <p:spPr>
          <a:xfrm>
            <a:off x="720872" y="4205792"/>
            <a:ext cx="10388406" cy="87345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為高二專題研究課程先找到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志同道合</a:t>
            </a: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的學習伙伴</a:t>
            </a:r>
            <a:r>
              <a:rPr lang="zh-TW" altLang="en-US" sz="40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0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40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人為一組）</a:t>
            </a:r>
            <a:endParaRPr lang="zh-TW" altLang="en-US" sz="400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9"/>
          <p:cNvSpPr txBox="1">
            <a:spLocks/>
          </p:cNvSpPr>
          <p:nvPr/>
        </p:nvSpPr>
        <p:spPr>
          <a:xfrm>
            <a:off x="720872" y="5545547"/>
            <a:ext cx="10388406" cy="87345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可利用高一先思考高二專題研究準備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研究的主題</a:t>
            </a:r>
            <a:r>
              <a:rPr lang="zh-TW" altLang="en-US" sz="3200" dirty="0" smtClean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，並開始</a:t>
            </a:r>
            <a:r>
              <a:rPr lang="zh-TW" altLang="en-US" sz="32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蒐集材料</a:t>
            </a:r>
            <a:endParaRPr lang="zh-TW" altLang="en-US" sz="320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976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58" t="14746" r="14470" b="13233"/>
          <a:stretch/>
        </p:blipFill>
        <p:spPr>
          <a:xfrm>
            <a:off x="555917" y="343880"/>
            <a:ext cx="10649528" cy="6219159"/>
          </a:xfrm>
          <a:prstGeom prst="rect">
            <a:avLst/>
          </a:prstGeom>
        </p:spPr>
      </p:pic>
      <p:sp>
        <p:nvSpPr>
          <p:cNvPr id="3" name="Rectangle 9"/>
          <p:cNvSpPr>
            <a:spLocks noGrp="1"/>
          </p:cNvSpPr>
          <p:nvPr>
            <p:ph type="ctrTitle"/>
          </p:nvPr>
        </p:nvSpPr>
        <p:spPr>
          <a:xfrm>
            <a:off x="8953500" y="85726"/>
            <a:ext cx="2716444" cy="17648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l"/>
            <a:r>
              <a:rPr lang="zh-TW" altLang="en-US" sz="3200" dirty="0" smtClean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紙本提供學生參考，線上由</a:t>
            </a:r>
            <a:r>
              <a:rPr lang="zh-TW" altLang="en-US" sz="3200" dirty="0" smtClean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召集同學</a:t>
            </a:r>
            <a:r>
              <a:rPr lang="zh-TW" altLang="en-US" sz="3200" dirty="0" smtClean="0"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負責上網填寫</a:t>
            </a:r>
            <a:endParaRPr lang="zh-TW" altLang="en-US" sz="3200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9"/>
          <p:cNvSpPr txBox="1">
            <a:spLocks/>
          </p:cNvSpPr>
          <p:nvPr/>
        </p:nvSpPr>
        <p:spPr>
          <a:xfrm>
            <a:off x="161925" y="85726"/>
            <a:ext cx="3686744" cy="76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分組原則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：每組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9"/>
          <p:cNvSpPr txBox="1">
            <a:spLocks/>
          </p:cNvSpPr>
          <p:nvPr/>
        </p:nvSpPr>
        <p:spPr>
          <a:xfrm>
            <a:off x="161925" y="936421"/>
            <a:ext cx="3686744" cy="806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預計上課人數約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組（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5575" y="3276600"/>
            <a:ext cx="1153094" cy="752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477125" y="2524125"/>
            <a:ext cx="2952750" cy="752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47975" y="5514975"/>
            <a:ext cx="1714500" cy="1048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90625" y="2524125"/>
            <a:ext cx="1390650" cy="3162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02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9716" t="14416" r="17279" b="45892"/>
          <a:stretch/>
        </p:blipFill>
        <p:spPr>
          <a:xfrm>
            <a:off x="951346" y="766619"/>
            <a:ext cx="10898248" cy="45904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57274" y="1323974"/>
            <a:ext cx="2447925" cy="1971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781424" y="1323973"/>
            <a:ext cx="7620001" cy="985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81424" y="2309811"/>
            <a:ext cx="6372226" cy="1309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74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66725" y="310916"/>
            <a:ext cx="11298641" cy="13036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聯合國永續</a:t>
            </a:r>
            <a:r>
              <a:rPr lang="zh-TW" altLang="en-US" sz="5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發展</a:t>
            </a:r>
            <a:r>
              <a:rPr lang="zh-TW" altLang="en-US" sz="5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en-US" altLang="zh-TW" sz="54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409575" y="1962150"/>
            <a:ext cx="11601450" cy="4400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2880" indent="0">
              <a:buNone/>
            </a:pPr>
            <a:r>
              <a:rPr lang="zh-TW" altLang="en-US" sz="4000" dirty="0" smtClean="0">
                <a:solidFill>
                  <a:srgbClr val="0000CC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en-US" sz="4000" dirty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十九項議題</a:t>
            </a:r>
            <a:r>
              <a:rPr lang="zh-TW" altLang="en-US" sz="4000" dirty="0">
                <a:solidFill>
                  <a:srgbClr val="0000CC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dirty="0">
                <a:solidFill>
                  <a:srgbClr val="0000CC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rgbClr val="0000CC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四項</a:t>
            </a:r>
            <a:r>
              <a:rPr lang="zh-TW" altLang="en-US" sz="4000" dirty="0">
                <a:solidFill>
                  <a:srgbClr val="0000CC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重大議題：</a:t>
            </a:r>
            <a:r>
              <a:rPr lang="zh-TW" altLang="en-US" sz="4000" dirty="0">
                <a:solidFill>
                  <a:schemeClr val="tx2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性別平等、人權、環境與海洋教育</a:t>
            </a:r>
            <a:r>
              <a:rPr lang="en-US" altLang="zh-TW" sz="4000" dirty="0">
                <a:solidFill>
                  <a:schemeClr val="tx2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chemeClr val="tx2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十五項</a:t>
            </a:r>
            <a:r>
              <a:rPr lang="zh-TW" altLang="en-US" sz="4000" dirty="0">
                <a:solidFill>
                  <a:srgbClr val="0000CC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其他重要議題：</a:t>
            </a:r>
            <a:r>
              <a:rPr lang="zh-TW" altLang="en-US" sz="4000" dirty="0">
                <a:solidFill>
                  <a:schemeClr val="tx2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品德、生命、法治、科技、資訊、能源、安全、防災、戶外、生涯規劃、家庭、閱讀</a:t>
            </a:r>
            <a:r>
              <a:rPr lang="zh-TW" altLang="en-US" sz="4000" dirty="0" smtClean="0">
                <a:solidFill>
                  <a:schemeClr val="tx2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lang="zh-TW" altLang="en-US" sz="4000" dirty="0">
                <a:solidFill>
                  <a:schemeClr val="tx2"/>
                </a:solidFill>
                <a:effectLst>
                  <a:reflection blurRad="6350" endPos="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、多元文化、國際及原住民族教育等十五項重要議題教育</a:t>
            </a:r>
            <a:endParaRPr lang="zh-TW" altLang="en-US" sz="4000" dirty="0">
              <a:solidFill>
                <a:schemeClr val="tx2"/>
              </a:solidFill>
              <a:effectLst>
                <a:reflection blurRad="6350" endPos="0" dir="5400000" sy="-10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33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7356" t="46350" r="27084" b="10615"/>
          <a:stretch/>
        </p:blipFill>
        <p:spPr>
          <a:xfrm>
            <a:off x="637309" y="720437"/>
            <a:ext cx="10557164" cy="56092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86400" y="4387273"/>
            <a:ext cx="1071418" cy="369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87453" y="4793672"/>
            <a:ext cx="1343891" cy="369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7818" y="4636837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</a:rPr>
              <a:t>增加</a:t>
            </a:r>
            <a:endParaRPr lang="zh-TW" alt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1236" y="2371725"/>
            <a:ext cx="4276582" cy="781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86624" y="2914650"/>
            <a:ext cx="3590925" cy="523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27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031" t="17835" r="22727" b="45476"/>
          <a:stretch/>
        </p:blipFill>
        <p:spPr>
          <a:xfrm>
            <a:off x="509355" y="932872"/>
            <a:ext cx="10919189" cy="43133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48086" y="1590675"/>
            <a:ext cx="4276582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3411" y="3057525"/>
            <a:ext cx="5335538" cy="194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12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653" t="25678" r="22291" b="15631"/>
          <a:stretch/>
        </p:blipFill>
        <p:spPr>
          <a:xfrm>
            <a:off x="1071415" y="370610"/>
            <a:ext cx="10012219" cy="62298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24051" y="2371724"/>
            <a:ext cx="7343774" cy="1323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24050" y="5610225"/>
            <a:ext cx="7715249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55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184</Words>
  <Application>Microsoft Office PowerPoint</Application>
  <PresentationFormat>自訂</PresentationFormat>
  <Paragraphs>23</Paragraphs>
  <Slides>10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氣流</vt:lpstr>
      <vt:lpstr> 高中部主任 20200305</vt:lpstr>
      <vt:lpstr>專題研究是明道中學校訂必修的課程</vt:lpstr>
      <vt:lpstr>專題研究構想書是高二專題研究課程編班的依據</vt:lpstr>
      <vt:lpstr>紙本提供學生參考，線上由召集同學負責上網填寫</vt:lpstr>
      <vt:lpstr>PowerPoint 簡報</vt:lpstr>
      <vt:lpstr>教育部十九項議題： 四項重大議題：性別平等、人權、環境與海洋教育 十五項其他重要議題：品德、生命、法治、科技、資訊、能源、安全、防災、戶外、生涯規劃、家庭、閱讀素養、多元文化、國際及原住民族教育等十五項重要議題教育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游絜閔</dc:creator>
  <cp:lastModifiedBy>Mlke</cp:lastModifiedBy>
  <cp:revision>17</cp:revision>
  <dcterms:created xsi:type="dcterms:W3CDTF">2020-03-02T02:35:01Z</dcterms:created>
  <dcterms:modified xsi:type="dcterms:W3CDTF">2020-03-04T08:36:40Z</dcterms:modified>
</cp:coreProperties>
</file>